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34" r:id="rId2"/>
    <p:sldId id="333" r:id="rId3"/>
    <p:sldId id="341" r:id="rId4"/>
    <p:sldId id="349" r:id="rId5"/>
    <p:sldId id="350" r:id="rId6"/>
    <p:sldId id="347" r:id="rId7"/>
    <p:sldId id="351" r:id="rId8"/>
    <p:sldId id="352" r:id="rId9"/>
    <p:sldId id="343" r:id="rId10"/>
    <p:sldId id="344" r:id="rId11"/>
    <p:sldId id="345" r:id="rId12"/>
    <p:sldId id="335" r:id="rId13"/>
    <p:sldId id="336" r:id="rId14"/>
    <p:sldId id="337" r:id="rId15"/>
    <p:sldId id="339" r:id="rId16"/>
    <p:sldId id="346" r:id="rId17"/>
    <p:sldId id="338" r:id="rId18"/>
    <p:sldId id="332" r:id="rId19"/>
    <p:sldId id="34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26C"/>
    <a:srgbClr val="FC7B08"/>
    <a:srgbClr val="DE6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1297" autoAdjust="0"/>
  </p:normalViewPr>
  <p:slideViewPr>
    <p:cSldViewPr snapToGrid="0" snapToObjects="1">
      <p:cViewPr>
        <p:scale>
          <a:sx n="75" d="100"/>
          <a:sy n="75" d="100"/>
        </p:scale>
        <p:origin x="-2844" y="-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-190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cc.local\data\City-Works\Recycling%20&amp;%20Waste%202015\Recycling%20Team%20(OK)\Projects\2018-19\Bin%20Health%20Check\Benchmarking\Top%205%20LAs%20Waste%20Collection%20AnalysisM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occ.local\data\City-Works\Recycling%20&amp;%20Waste%202015\Recycling%20Team%20(OK)\Projects\2018-19\Bin%20Health%20Check\Benchmarking\Top%205%20LAs%20Waste%20Collection%20AnalysisM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occ.local\data\City-Works\Recycling%20&amp;%20Waste%202015\Recycling%20Team%20(OK)\Projects\2018-19\Bin%20Health%20Check\Benchmarking\Top%205%20LAs%20Waste%20Collection%20AnalysisMN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occ.local\data\City-Works\Recycling%20&amp;%20Waste%202015\Recycling%20Team%20(OK)\Projects\2018-19\Bin%20Health%20Check\Benchmarking\Top%205%20LAs%20Waste%20Collection%20AnalysisM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occ.local\data\City-Works\Recycling%20&amp;%20Waste%202015\Recycling%20Team%20(OK)\Projects\2018-19\Bin%20Health%20Check\Benchmarking\Top%205%20LAs%20Waste%20Collection%20AnalysisM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Recycling</a:t>
            </a:r>
            <a:r>
              <a:rPr lang="en-GB" baseline="0" dirty="0" smtClean="0"/>
              <a:t> Rate (April 2016 – April 2017)</a:t>
            </a:r>
            <a:endParaRPr lang="en-GB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'to be sorted'!$A$51:$A$64</c:f>
              <c:strCache>
                <c:ptCount val="14"/>
                <c:pt idx="0">
                  <c:v>Warwickshire</c:v>
                </c:pt>
                <c:pt idx="1">
                  <c:v>Welwyn Hatfield</c:v>
                </c:pt>
                <c:pt idx="2">
                  <c:v>Dacorum</c:v>
                </c:pt>
                <c:pt idx="3">
                  <c:v>Oxford</c:v>
                </c:pt>
                <c:pt idx="4">
                  <c:v>Cheltenham</c:v>
                </c:pt>
                <c:pt idx="5">
                  <c:v>Colchester</c:v>
                </c:pt>
                <c:pt idx="6">
                  <c:v>Runnymede</c:v>
                </c:pt>
                <c:pt idx="7">
                  <c:v>Watford</c:v>
                </c:pt>
                <c:pt idx="8">
                  <c:v>Northampton</c:v>
                </c:pt>
                <c:pt idx="9">
                  <c:v>Bedford</c:v>
                </c:pt>
                <c:pt idx="10">
                  <c:v>Exeter</c:v>
                </c:pt>
                <c:pt idx="11">
                  <c:v>Preston</c:v>
                </c:pt>
                <c:pt idx="12">
                  <c:v>Crawley</c:v>
                </c:pt>
                <c:pt idx="13">
                  <c:v>Rushmoor</c:v>
                </c:pt>
              </c:strCache>
            </c:strRef>
          </c:cat>
          <c:val>
            <c:numRef>
              <c:f>'to be sorted'!$C$51:$C$64</c:f>
              <c:numCache>
                <c:formatCode>0.00%</c:formatCode>
                <c:ptCount val="14"/>
                <c:pt idx="0">
                  <c:v>0.54400000000000004</c:v>
                </c:pt>
                <c:pt idx="1">
                  <c:v>0.53</c:v>
                </c:pt>
                <c:pt idx="2">
                  <c:v>0.51100000000000001</c:v>
                </c:pt>
                <c:pt idx="3">
                  <c:v>0.49</c:v>
                </c:pt>
                <c:pt idx="4">
                  <c:v>0.47299999999999998</c:v>
                </c:pt>
                <c:pt idx="5">
                  <c:v>0.45800000000000002</c:v>
                </c:pt>
                <c:pt idx="6">
                  <c:v>0.441</c:v>
                </c:pt>
                <c:pt idx="7">
                  <c:v>0.42899999999999999</c:v>
                </c:pt>
                <c:pt idx="8">
                  <c:v>0.41499999999999998</c:v>
                </c:pt>
                <c:pt idx="9">
                  <c:v>0.40699999999999997</c:v>
                </c:pt>
                <c:pt idx="10">
                  <c:v>0.316</c:v>
                </c:pt>
                <c:pt idx="11">
                  <c:v>0.314</c:v>
                </c:pt>
                <c:pt idx="12">
                  <c:v>0.27400000000000002</c:v>
                </c:pt>
                <c:pt idx="13">
                  <c:v>0.26600000000000001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470784"/>
        <c:axId val="88798336"/>
      </c:barChart>
      <c:catAx>
        <c:axId val="84470784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 dirty="0" smtClean="0"/>
                  <a:t>Local Authority</a:t>
                </a:r>
                <a:endParaRPr lang="en-GB" sz="1200" dirty="0"/>
              </a:p>
            </c:rich>
          </c:tx>
          <c:layout/>
          <c:overlay val="0"/>
        </c:title>
        <c:majorTickMark val="none"/>
        <c:minorTickMark val="none"/>
        <c:tickLblPos val="nextTo"/>
        <c:crossAx val="88798336"/>
        <c:crosses val="autoZero"/>
        <c:auto val="1"/>
        <c:lblAlgn val="ctr"/>
        <c:lblOffset val="100"/>
        <c:noMultiLvlLbl val="0"/>
      </c:catAx>
      <c:valAx>
        <c:axId val="88798336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 dirty="0" smtClean="0"/>
                  <a:t>Recycling Rate (%)</a:t>
                </a:r>
                <a:endParaRPr lang="en-GB" sz="1200" dirty="0"/>
              </a:p>
            </c:rich>
          </c:tx>
          <c:layout/>
          <c:overlay val="0"/>
        </c:title>
        <c:numFmt formatCode="0.00%" sourceLinked="1"/>
        <c:majorTickMark val="none"/>
        <c:minorTickMark val="none"/>
        <c:tickLblPos val="nextTo"/>
        <c:crossAx val="844707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Overall recycling</a:t>
            </a:r>
            <a:r>
              <a:rPr lang="en-GB" baseline="0" dirty="0" smtClean="0"/>
              <a:t> rate (October 2017 – September 2018)</a:t>
            </a:r>
            <a:endParaRPr lang="en-GB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'to be sorted'!$D$50</c:f>
              <c:strCache>
                <c:ptCount val="1"/>
                <c:pt idx="0">
                  <c:v>October 2017-September 2018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'to be sorted'!$A$51:$A$64</c:f>
              <c:strCache>
                <c:ptCount val="14"/>
                <c:pt idx="0">
                  <c:v>Colchester</c:v>
                </c:pt>
                <c:pt idx="1">
                  <c:v>Dacorum</c:v>
                </c:pt>
                <c:pt idx="2">
                  <c:v>Oxford</c:v>
                </c:pt>
                <c:pt idx="3">
                  <c:v>Warwickshire</c:v>
                </c:pt>
                <c:pt idx="4">
                  <c:v>Cheltenham</c:v>
                </c:pt>
                <c:pt idx="5">
                  <c:v>Watford</c:v>
                </c:pt>
                <c:pt idx="6">
                  <c:v>Welwyn Hatfield</c:v>
                </c:pt>
                <c:pt idx="7">
                  <c:v>Bedford</c:v>
                </c:pt>
                <c:pt idx="8">
                  <c:v>Runnymede</c:v>
                </c:pt>
                <c:pt idx="9">
                  <c:v>Northampton</c:v>
                </c:pt>
                <c:pt idx="10">
                  <c:v>Crawley</c:v>
                </c:pt>
                <c:pt idx="11">
                  <c:v>Preston</c:v>
                </c:pt>
                <c:pt idx="12">
                  <c:v>Rushmoor</c:v>
                </c:pt>
                <c:pt idx="13">
                  <c:v>Exeter</c:v>
                </c:pt>
              </c:strCache>
            </c:strRef>
          </c:cat>
          <c:val>
            <c:numRef>
              <c:f>'to be sorted'!$D$51:$D$64</c:f>
              <c:numCache>
                <c:formatCode>0.00%</c:formatCode>
                <c:ptCount val="14"/>
                <c:pt idx="0">
                  <c:v>0.57776861698003057</c:v>
                </c:pt>
                <c:pt idx="1">
                  <c:v>0.52187969843105453</c:v>
                </c:pt>
                <c:pt idx="2">
                  <c:v>0.50900000000000001</c:v>
                </c:pt>
                <c:pt idx="3">
                  <c:v>0.50771759151019791</c:v>
                </c:pt>
                <c:pt idx="4">
                  <c:v>0.49725828791761756</c:v>
                </c:pt>
                <c:pt idx="5">
                  <c:v>0.44815394567898775</c:v>
                </c:pt>
                <c:pt idx="6">
                  <c:v>0.43625435598637491</c:v>
                </c:pt>
                <c:pt idx="7">
                  <c:v>0.4349556732983863</c:v>
                </c:pt>
                <c:pt idx="8">
                  <c:v>0.42464515621553217</c:v>
                </c:pt>
                <c:pt idx="9">
                  <c:v>0.38902503259311944</c:v>
                </c:pt>
                <c:pt idx="10">
                  <c:v>0.29499623789773372</c:v>
                </c:pt>
                <c:pt idx="11">
                  <c:v>0.29271553385416393</c:v>
                </c:pt>
                <c:pt idx="12">
                  <c:v>0.29062302303240473</c:v>
                </c:pt>
                <c:pt idx="13">
                  <c:v>0.28178030777457014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8998272"/>
        <c:axId val="89000192"/>
      </c:barChart>
      <c:catAx>
        <c:axId val="88998272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 dirty="0" smtClean="0"/>
                  <a:t>Local</a:t>
                </a:r>
                <a:r>
                  <a:rPr lang="en-GB" sz="1200" baseline="0" dirty="0" smtClean="0"/>
                  <a:t> Authority</a:t>
                </a:r>
                <a:endParaRPr lang="en-GB" sz="1200" dirty="0"/>
              </a:p>
            </c:rich>
          </c:tx>
          <c:layout/>
          <c:overlay val="0"/>
        </c:title>
        <c:majorTickMark val="none"/>
        <c:minorTickMark val="none"/>
        <c:tickLblPos val="nextTo"/>
        <c:crossAx val="89000192"/>
        <c:crosses val="autoZero"/>
        <c:auto val="1"/>
        <c:lblAlgn val="ctr"/>
        <c:lblOffset val="100"/>
        <c:noMultiLvlLbl val="0"/>
      </c:catAx>
      <c:valAx>
        <c:axId val="89000192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200" b="1" dirty="0" smtClean="0">
                    <a:latin typeface="+mn-lt"/>
                  </a:rPr>
                  <a:t>Recycling</a:t>
                </a:r>
                <a:r>
                  <a:rPr lang="en-GB" sz="1200" b="1" baseline="0" dirty="0" smtClean="0">
                    <a:latin typeface="+mn-lt"/>
                  </a:rPr>
                  <a:t> Rate (%)</a:t>
                </a:r>
                <a:endParaRPr lang="en-GB" sz="1200" b="1" dirty="0">
                  <a:latin typeface="+mn-lt"/>
                </a:endParaRPr>
              </a:p>
            </c:rich>
          </c:tx>
          <c:layout/>
          <c:overlay val="0"/>
        </c:title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88998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Residual waste</a:t>
            </a:r>
            <a:r>
              <a:rPr lang="en-US" baseline="0"/>
              <a:t> per household</a:t>
            </a:r>
            <a:r>
              <a:rPr lang="en-US"/>
              <a:t> (October 2017-September 2018)</a:t>
            </a:r>
          </a:p>
        </c:rich>
      </c:tx>
      <c:layout>
        <c:manualLayout>
          <c:xMode val="edge"/>
          <c:yMode val="edge"/>
          <c:x val="0.15617366579177602"/>
          <c:y val="2.7777777777777776E-2"/>
        </c:manualLayout>
      </c:layout>
      <c:overlay val="0"/>
    </c:title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'to be sorted'!$C$32</c:f>
              <c:strCache>
                <c:ptCount val="1"/>
                <c:pt idx="0">
                  <c:v>N191 (October 2017-September 2018)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'to be sorted'!$A$33:$A$46</c:f>
              <c:strCache>
                <c:ptCount val="14"/>
                <c:pt idx="0">
                  <c:v>Colchester</c:v>
                </c:pt>
                <c:pt idx="1">
                  <c:v>Oxford</c:v>
                </c:pt>
                <c:pt idx="2">
                  <c:v>Dacorum</c:v>
                </c:pt>
                <c:pt idx="3">
                  <c:v>Runnymede</c:v>
                </c:pt>
                <c:pt idx="4">
                  <c:v>Cheltenham</c:v>
                </c:pt>
                <c:pt idx="5">
                  <c:v>Welwyn Hatfield</c:v>
                </c:pt>
                <c:pt idx="6">
                  <c:v>Watford</c:v>
                </c:pt>
                <c:pt idx="7">
                  <c:v>Exeter</c:v>
                </c:pt>
                <c:pt idx="8">
                  <c:v>Warwickshire</c:v>
                </c:pt>
                <c:pt idx="9">
                  <c:v>Crawley</c:v>
                </c:pt>
                <c:pt idx="10">
                  <c:v>Northampton</c:v>
                </c:pt>
                <c:pt idx="11">
                  <c:v>Bedford</c:v>
                </c:pt>
                <c:pt idx="12">
                  <c:v>Rushmoor</c:v>
                </c:pt>
                <c:pt idx="13">
                  <c:v>Preson</c:v>
                </c:pt>
              </c:strCache>
            </c:strRef>
          </c:cat>
          <c:val>
            <c:numRef>
              <c:f>'to be sorted'!$C$33:$C$46</c:f>
              <c:numCache>
                <c:formatCode>0.00</c:formatCode>
                <c:ptCount val="14"/>
                <c:pt idx="0">
                  <c:v>296.91589877576513</c:v>
                </c:pt>
                <c:pt idx="1">
                  <c:v>383.3</c:v>
                </c:pt>
                <c:pt idx="2">
                  <c:v>411.17582746056786</c:v>
                </c:pt>
                <c:pt idx="3">
                  <c:v>428.71112365894976</c:v>
                </c:pt>
                <c:pt idx="4">
                  <c:v>443.04353581142334</c:v>
                </c:pt>
                <c:pt idx="5">
                  <c:v>453.32203075637273</c:v>
                </c:pt>
                <c:pt idx="6">
                  <c:v>459.47939928407055</c:v>
                </c:pt>
                <c:pt idx="7">
                  <c:v>461.68033742177721</c:v>
                </c:pt>
                <c:pt idx="8">
                  <c:v>500.38366635012221</c:v>
                </c:pt>
                <c:pt idx="9">
                  <c:v>515.28487323595493</c:v>
                </c:pt>
                <c:pt idx="10">
                  <c:v>518.71177790250499</c:v>
                </c:pt>
                <c:pt idx="11">
                  <c:v>555.01928707595107</c:v>
                </c:pt>
                <c:pt idx="12">
                  <c:v>564.18710652228651</c:v>
                </c:pt>
                <c:pt idx="13">
                  <c:v>583.76408647172241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048960"/>
        <c:axId val="89059328"/>
        <c:axId val="0"/>
      </c:bar3DChart>
      <c:catAx>
        <c:axId val="89048960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 dirty="0" smtClean="0"/>
                  <a:t>Local Authority</a:t>
                </a:r>
                <a:endParaRPr lang="en-GB" sz="1200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89059328"/>
        <c:crosses val="autoZero"/>
        <c:auto val="1"/>
        <c:lblAlgn val="ctr"/>
        <c:lblOffset val="100"/>
        <c:noMultiLvlLbl val="0"/>
      </c:catAx>
      <c:valAx>
        <c:axId val="89059328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 dirty="0" smtClean="0"/>
                  <a:t>Total residual waste per household (kg)</a:t>
                </a:r>
                <a:endParaRPr lang="en-GB" sz="1200" dirty="0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89048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'Nearest Neighbour Comparisons'!$B$29</c:f>
              <c:strCache>
                <c:ptCount val="1"/>
                <c:pt idx="0">
                  <c:v>Recycling rate (2016-2017)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'Nearest Neighbour Comparisons'!$A$30:$A$33</c:f>
              <c:strCache>
                <c:ptCount val="4"/>
                <c:pt idx="0">
                  <c:v>Oxford City Council</c:v>
                </c:pt>
                <c:pt idx="1">
                  <c:v>Cardiff County Council</c:v>
                </c:pt>
                <c:pt idx="2">
                  <c:v>Bristol City Council</c:v>
                </c:pt>
                <c:pt idx="3">
                  <c:v>Southampton City Council</c:v>
                </c:pt>
              </c:strCache>
            </c:strRef>
          </c:cat>
          <c:val>
            <c:numRef>
              <c:f>'Nearest Neighbour Comparisons'!$B$30:$B$33</c:f>
              <c:numCache>
                <c:formatCode>0.00%</c:formatCode>
                <c:ptCount val="4"/>
                <c:pt idx="0">
                  <c:v>0.49</c:v>
                </c:pt>
                <c:pt idx="1">
                  <c:v>0.47289999999999999</c:v>
                </c:pt>
                <c:pt idx="2">
                  <c:v>0.434</c:v>
                </c:pt>
                <c:pt idx="3">
                  <c:v>0.28199999999999997</c:v>
                </c:pt>
              </c:numCache>
            </c:numRef>
          </c:val>
        </c:ser>
        <c:ser>
          <c:idx val="1"/>
          <c:order val="1"/>
          <c:tx>
            <c:strRef>
              <c:f>'Nearest Neighbour Comparisons'!$C$29</c:f>
              <c:strCache>
                <c:ptCount val="1"/>
                <c:pt idx="0">
                  <c:v>Latest recycling rate (September 2017-2018)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'Nearest Neighbour Comparisons'!$A$30:$A$33</c:f>
              <c:strCache>
                <c:ptCount val="4"/>
                <c:pt idx="0">
                  <c:v>Oxford City Council</c:v>
                </c:pt>
                <c:pt idx="1">
                  <c:v>Cardiff County Council</c:v>
                </c:pt>
                <c:pt idx="2">
                  <c:v>Bristol City Council</c:v>
                </c:pt>
                <c:pt idx="3">
                  <c:v>Southampton City Council</c:v>
                </c:pt>
              </c:strCache>
            </c:strRef>
          </c:cat>
          <c:val>
            <c:numRef>
              <c:f>'Nearest Neighbour Comparisons'!$C$30:$C$33</c:f>
              <c:numCache>
                <c:formatCode>0.00%</c:formatCode>
                <c:ptCount val="4"/>
                <c:pt idx="0">
                  <c:v>0.50900000000000001</c:v>
                </c:pt>
                <c:pt idx="1">
                  <c:v>0.51</c:v>
                </c:pt>
                <c:pt idx="2">
                  <c:v>0.46600000000000003</c:v>
                </c:pt>
                <c:pt idx="3">
                  <c:v>0.29399999999999998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100672"/>
        <c:axId val="89102592"/>
      </c:barChart>
      <c:catAx>
        <c:axId val="89100672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 dirty="0" smtClean="0"/>
                  <a:t>Local Authority</a:t>
                </a:r>
                <a:endParaRPr lang="en-GB" sz="1200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89102592"/>
        <c:crosses val="autoZero"/>
        <c:auto val="1"/>
        <c:lblAlgn val="ctr"/>
        <c:lblOffset val="100"/>
        <c:noMultiLvlLbl val="0"/>
      </c:catAx>
      <c:valAx>
        <c:axId val="89102592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200" dirty="0" smtClean="0"/>
                  <a:t>Recycling Rate</a:t>
                </a:r>
                <a:r>
                  <a:rPr lang="en-GB" sz="1200" baseline="0" dirty="0" smtClean="0"/>
                  <a:t> (%)</a:t>
                </a:r>
                <a:endParaRPr lang="en-GB" sz="1200" dirty="0"/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crossAx val="89100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591053792094459"/>
          <c:y val="0.24421531749198752"/>
          <c:w val="0.29085124623382602"/>
          <c:h val="8.803205221825223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Residual</a:t>
            </a:r>
            <a:r>
              <a:rPr lang="en-US" baseline="0" dirty="0" smtClean="0"/>
              <a:t> waste per household - </a:t>
            </a:r>
            <a:r>
              <a:rPr lang="en-US" dirty="0" smtClean="0"/>
              <a:t>(September </a:t>
            </a:r>
            <a:r>
              <a:rPr lang="en-US" dirty="0"/>
              <a:t>2017-2018)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'Nearest Neighbour Comparisons'!$D$29</c:f>
              <c:strCache>
                <c:ptCount val="1"/>
                <c:pt idx="0">
                  <c:v>Latest N191 (September 2017-2018)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'Nearest Neighbour Comparisons'!$A$30:$A$33</c:f>
              <c:strCache>
                <c:ptCount val="4"/>
                <c:pt idx="0">
                  <c:v>Oxford City Council</c:v>
                </c:pt>
                <c:pt idx="1">
                  <c:v>Cardiff County Council</c:v>
                </c:pt>
                <c:pt idx="2">
                  <c:v>Bristol City Council</c:v>
                </c:pt>
                <c:pt idx="3">
                  <c:v>Southampton City Council</c:v>
                </c:pt>
              </c:strCache>
            </c:strRef>
          </c:cat>
          <c:val>
            <c:numRef>
              <c:f>'Nearest Neighbour Comparisons'!$D$30:$D$33</c:f>
              <c:numCache>
                <c:formatCode>#,##0.0</c:formatCode>
                <c:ptCount val="4"/>
                <c:pt idx="0" formatCode="General">
                  <c:v>383.13</c:v>
                </c:pt>
                <c:pt idx="1">
                  <c:v>433.00605683672939</c:v>
                </c:pt>
                <c:pt idx="2">
                  <c:v>444.34741405383602</c:v>
                </c:pt>
                <c:pt idx="3">
                  <c:v>591.54196741067244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163648"/>
        <c:axId val="89165824"/>
      </c:barChart>
      <c:catAx>
        <c:axId val="89163648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 dirty="0" smtClean="0"/>
                  <a:t>Local Authority</a:t>
                </a:r>
                <a:endParaRPr lang="en-GB" sz="1200" dirty="0"/>
              </a:p>
            </c:rich>
          </c:tx>
          <c:overlay val="0"/>
        </c:title>
        <c:majorTickMark val="out"/>
        <c:minorTickMark val="none"/>
        <c:tickLblPos val="nextTo"/>
        <c:crossAx val="89165824"/>
        <c:crosses val="autoZero"/>
        <c:auto val="1"/>
        <c:lblAlgn val="ctr"/>
        <c:lblOffset val="100"/>
        <c:noMultiLvlLbl val="0"/>
      </c:catAx>
      <c:valAx>
        <c:axId val="89165824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 dirty="0" smtClean="0"/>
                  <a:t>Total residual</a:t>
                </a:r>
                <a:r>
                  <a:rPr lang="en-GB" sz="1200" baseline="0" dirty="0" smtClean="0"/>
                  <a:t> waste per household (Kgs)</a:t>
                </a:r>
                <a:endParaRPr lang="en-GB" sz="12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9163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The</a:t>
            </a:r>
            <a:r>
              <a:rPr lang="en-US" baseline="0"/>
              <a:t> Leys - </a:t>
            </a:r>
            <a:r>
              <a:rPr lang="en-US"/>
              <a:t>Improvement %</a:t>
            </a:r>
          </a:p>
          <a:p>
            <a:pPr>
              <a:defRPr/>
            </a:pPr>
            <a:r>
              <a:rPr lang="en-US" sz="1200" b="0"/>
              <a:t>Door</a:t>
            </a:r>
            <a:r>
              <a:rPr lang="en-US" sz="1200" b="0" baseline="0"/>
              <a:t> </a:t>
            </a:r>
            <a:r>
              <a:rPr lang="en-US" sz="1200" b="0"/>
              <a:t>knocking</a:t>
            </a:r>
            <a:r>
              <a:rPr lang="en-US" sz="1200" b="0" baseline="0"/>
              <a:t> months: Apr 2016 - Sep 2016</a:t>
            </a:r>
            <a:endParaRPr lang="en-US" sz="1200" b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296232760465851"/>
          <c:y val="0.23116093246370067"/>
          <c:w val="0.8512076723750428"/>
          <c:h val="0.693748475887096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'APSE Data'!$H$17</c:f>
              <c:strCache>
                <c:ptCount val="1"/>
                <c:pt idx="0">
                  <c:v>Improvement %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'APSE Data'!$G$18:$G$23</c:f>
              <c:numCache>
                <c:formatCode>mmm\-yy</c:formatCode>
                <c:ptCount val="6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</c:numCache>
            </c:numRef>
          </c:cat>
          <c:val>
            <c:numRef>
              <c:f>'APSE Data'!$H$18:$H$23</c:f>
              <c:numCache>
                <c:formatCode>0.00%</c:formatCode>
                <c:ptCount val="6"/>
                <c:pt idx="0">
                  <c:v>4.2855144533697542E-2</c:v>
                </c:pt>
                <c:pt idx="1">
                  <c:v>1.0527994318115574E-2</c:v>
                </c:pt>
                <c:pt idx="2">
                  <c:v>3.844586812648032E-2</c:v>
                </c:pt>
                <c:pt idx="3">
                  <c:v>3.4625723360367511E-2</c:v>
                </c:pt>
                <c:pt idx="4">
                  <c:v>1.9088097974911067E-2</c:v>
                </c:pt>
                <c:pt idx="5">
                  <c:v>2.8662293933825467E-3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930368"/>
        <c:axId val="85931904"/>
      </c:barChart>
      <c:dateAx>
        <c:axId val="859303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en-US"/>
          </a:p>
        </c:txPr>
        <c:crossAx val="85931904"/>
        <c:crosses val="autoZero"/>
        <c:auto val="1"/>
        <c:lblOffset val="100"/>
        <c:baseTimeUnit val="months"/>
      </c:dateAx>
      <c:valAx>
        <c:axId val="8593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c:spPr>
        </c:majorGridlines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5930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0.6814</cdr:x>
      <cdr:y>0.28918</cdr:y>
    </cdr:from>
    <cdr:to>
      <cdr:x>1</cdr:x>
      <cdr:y>0.87612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83272" y="1508778"/>
          <a:ext cx="2750822" cy="3062377"/>
        </a:xfrm>
        <a:prstGeom xmlns:a="http://schemas.openxmlformats.org/drawingml/2006/main" prst="rect">
          <a:avLst/>
        </a:prstGeom>
        <a:ln xmlns:a="http://schemas.openxmlformats.org/drawingml/2006/main" w="12700">
          <a:noFill/>
        </a:ln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endParaRPr lang="en-GB" sz="1400" b="1" dirty="0" smtClean="0">
            <a:solidFill>
              <a:srgbClr val="FF0000"/>
            </a:solidFill>
          </a:endParaRPr>
        </a:p>
        <a:p xmlns:a="http://schemas.openxmlformats.org/drawingml/2006/main">
          <a:endParaRPr lang="en-GB" sz="1400" b="1" dirty="0">
            <a:solidFill>
              <a:srgbClr val="FF0000"/>
            </a:solidFill>
          </a:endParaRPr>
        </a:p>
        <a:p xmlns:a="http://schemas.openxmlformats.org/drawingml/2006/main">
          <a:endParaRPr lang="en-GB" sz="1400" b="1" dirty="0" smtClean="0">
            <a:solidFill>
              <a:srgbClr val="FF0000"/>
            </a:solidFill>
          </a:endParaRPr>
        </a:p>
        <a:p xmlns:a="http://schemas.openxmlformats.org/drawingml/2006/main">
          <a:endParaRPr lang="en-GB" sz="1400" b="1" dirty="0">
            <a:solidFill>
              <a:srgbClr val="FF0000"/>
            </a:solidFill>
          </a:endParaRPr>
        </a:p>
        <a:p xmlns:a="http://schemas.openxmlformats.org/drawingml/2006/main">
          <a:endParaRPr lang="en-GB" sz="1400" b="1" dirty="0" smtClean="0">
            <a:solidFill>
              <a:srgbClr val="FF0000"/>
            </a:solidFill>
          </a:endParaRPr>
        </a:p>
        <a:p xmlns:a="http://schemas.openxmlformats.org/drawingml/2006/main">
          <a:endParaRPr lang="en-GB" sz="1400" b="1" dirty="0" smtClean="0">
            <a:solidFill>
              <a:srgbClr val="FF0000"/>
            </a:solidFill>
          </a:endParaRPr>
        </a:p>
        <a:p xmlns:a="http://schemas.openxmlformats.org/drawingml/2006/main">
          <a:r>
            <a:rPr lang="en-GB" sz="1400" b="1" dirty="0" smtClean="0">
              <a:solidFill>
                <a:srgbClr val="FF0000"/>
              </a:solidFill>
            </a:rPr>
            <a:t>*Recycling rates in Wales includes ERF by-products (bottom ash, metal and other materials). </a:t>
          </a:r>
        </a:p>
        <a:p xmlns:a="http://schemas.openxmlformats.org/drawingml/2006/main">
          <a:endParaRPr lang="en-GB" sz="1400" b="1" dirty="0">
            <a:solidFill>
              <a:srgbClr val="FF0000"/>
            </a:solidFill>
          </a:endParaRPr>
        </a:p>
        <a:p xmlns:a="http://schemas.openxmlformats.org/drawingml/2006/main">
          <a:r>
            <a:rPr lang="en-GB" sz="1400" b="1" dirty="0" smtClean="0">
              <a:solidFill>
                <a:srgbClr val="FF0000"/>
              </a:solidFill>
            </a:rPr>
            <a:t>Oxford would have a much higher</a:t>
          </a:r>
        </a:p>
        <a:p xmlns:a="http://schemas.openxmlformats.org/drawingml/2006/main">
          <a:r>
            <a:rPr lang="en-GB" sz="1400" b="1" dirty="0" smtClean="0">
              <a:solidFill>
                <a:srgbClr val="FF0000"/>
              </a:solidFill>
            </a:rPr>
            <a:t>Recycling rate if it was calculated in the same way!</a:t>
          </a:r>
        </a:p>
        <a:p xmlns:a="http://schemas.openxmlformats.org/drawingml/2006/main">
          <a:endParaRPr lang="en-GB" sz="1100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59125-A147-41AB-86A6-9C0FE8BB2536}" type="datetimeFigureOut">
              <a:rPr lang="en-GB" smtClean="0"/>
              <a:t>07/03/19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25BD9-E131-4FCB-927A-9F85CF481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885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 smtClean="0"/>
              <a:t>Colchester made radical changes to their collections and restricted residual waste collections from households:</a:t>
            </a:r>
          </a:p>
          <a:p>
            <a:endParaRPr lang="en-GB" sz="2000" dirty="0"/>
          </a:p>
          <a:p>
            <a:r>
              <a:rPr lang="en-GB" sz="2000" dirty="0" smtClean="0"/>
              <a:t>They now only collect three residual black bags from each household per fortnight. </a:t>
            </a:r>
          </a:p>
          <a:p>
            <a:endParaRPr lang="en-GB" sz="2000" dirty="0"/>
          </a:p>
          <a:p>
            <a:r>
              <a:rPr lang="en-GB" sz="2000" dirty="0" smtClean="0"/>
              <a:t>They have seen a 12% increase in recycling rates and huge increase to Commingled/food. </a:t>
            </a:r>
          </a:p>
          <a:p>
            <a:endParaRPr lang="en-GB" sz="2000" dirty="0"/>
          </a:p>
          <a:p>
            <a:r>
              <a:rPr lang="en-GB" sz="2000" dirty="0" smtClean="0"/>
              <a:t>It made it a top performer nationwide and the second best improver in the country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25BD9-E131-4FCB-927A-9F85CF48171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310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25BD9-E131-4FCB-927A-9F85CF48171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309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Thanks</a:t>
            </a:r>
            <a:r>
              <a:rPr lang="en-GB" baseline="0" dirty="0" smtClean="0"/>
              <a:t> for listening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25BD9-E131-4FCB-927A-9F85CF48171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76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 smtClean="0"/>
              <a:t>Colchester made radical changes to their collections and restricted residual waste collections from households:</a:t>
            </a:r>
          </a:p>
          <a:p>
            <a:endParaRPr lang="en-GB" sz="2000" dirty="0"/>
          </a:p>
          <a:p>
            <a:r>
              <a:rPr lang="en-GB" sz="2000" dirty="0" smtClean="0"/>
              <a:t>They now only collect three residual black bags from each household per fortnight. </a:t>
            </a:r>
          </a:p>
          <a:p>
            <a:endParaRPr lang="en-GB" sz="2000" dirty="0"/>
          </a:p>
          <a:p>
            <a:r>
              <a:rPr lang="en-GB" sz="2000" dirty="0" smtClean="0"/>
              <a:t>They have seen a 12% increase in recycling rates and huge increase to Commingled/food. </a:t>
            </a:r>
          </a:p>
          <a:p>
            <a:endParaRPr lang="en-GB" sz="2000" dirty="0"/>
          </a:p>
          <a:p>
            <a:r>
              <a:rPr lang="en-GB" sz="2000" dirty="0" smtClean="0"/>
              <a:t>It made it a top performer nationwide and the second best improver in the country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25BD9-E131-4FCB-927A-9F85CF48171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310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25BD9-E131-4FCB-927A-9F85CF48171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272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25BD9-E131-4FCB-927A-9F85CF48171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332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smtClean="0"/>
              <a:t>OCC is also: </a:t>
            </a:r>
          </a:p>
          <a:p>
            <a:endParaRPr lang="en-GB" sz="1800" dirty="0"/>
          </a:p>
          <a:p>
            <a:r>
              <a:rPr lang="en-GB" sz="1800" dirty="0" smtClean="0"/>
              <a:t>Top performer when compared through the CIPFA (Chartered institute of Public </a:t>
            </a:r>
            <a:r>
              <a:rPr lang="en-GB" sz="1800" dirty="0" err="1" smtClean="0"/>
              <a:t>Finanace</a:t>
            </a:r>
            <a:r>
              <a:rPr lang="en-GB" sz="1800" dirty="0" smtClean="0"/>
              <a:t> and Accountancy) model. In front of 6 other local authorities, performing better in N191 and N192</a:t>
            </a:r>
          </a:p>
          <a:p>
            <a:endParaRPr lang="en-GB" sz="1800" dirty="0"/>
          </a:p>
          <a:p>
            <a:r>
              <a:rPr lang="en-GB" sz="1800" dirty="0" smtClean="0"/>
              <a:t>Rented/shared houses are a proven barrier to recycling. Oxford City is bucking the trend by having the highest proportion of rented </a:t>
            </a:r>
            <a:r>
              <a:rPr lang="en-GB" sz="1800" dirty="0" err="1" smtClean="0"/>
              <a:t>accomodation</a:t>
            </a:r>
            <a:r>
              <a:rPr lang="en-GB" sz="1800" dirty="0" smtClean="0"/>
              <a:t> in the country yet still being a top recycling </a:t>
            </a:r>
            <a:r>
              <a:rPr lang="en-GB" sz="1800" dirty="0" err="1" smtClean="0"/>
              <a:t>perfomer</a:t>
            </a:r>
            <a:r>
              <a:rPr lang="en-GB" sz="1800" dirty="0" smtClean="0"/>
              <a:t>. It’s top of the list compared to authorities with similar proportions of rented housing. By over 10%.</a:t>
            </a:r>
          </a:p>
          <a:p>
            <a:endParaRPr lang="en-GB" sz="18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25BD9-E131-4FCB-927A-9F85CF48171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108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5F6D1-E794-4D6B-BEB5-DE9E044BE6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248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5F6D1-E794-4D6B-BEB5-DE9E044BE69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248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5F6D1-E794-4D6B-BEB5-DE9E044BE69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248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5F6D1-E794-4D6B-BEB5-DE9E044BE69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24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4946-C43E-534E-B881-25390A31ADF6}" type="datetimeFigureOut">
              <a:rPr lang="en-US" smtClean="0"/>
              <a:t>3/7/2019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E686-CD84-2F45-9325-E2574C5EB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63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4946-C43E-534E-B881-25390A31ADF6}" type="datetimeFigureOut">
              <a:rPr lang="en-US" smtClean="0"/>
              <a:t>3/7/2019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E686-CD84-2F45-9325-E2574C5EB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90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4946-C43E-534E-B881-25390A31ADF6}" type="datetimeFigureOut">
              <a:rPr lang="en-US" smtClean="0"/>
              <a:t>3/7/2019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E686-CD84-2F45-9325-E2574C5EB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99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4946-C43E-534E-B881-25390A31ADF6}" type="datetimeFigureOut">
              <a:rPr lang="en-US" smtClean="0"/>
              <a:t>3/7/2019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E686-CD84-2F45-9325-E2574C5EB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83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4946-C43E-534E-B881-25390A31ADF6}" type="datetimeFigureOut">
              <a:rPr lang="en-US" smtClean="0"/>
              <a:t>3/7/2019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E686-CD84-2F45-9325-E2574C5EB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2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4946-C43E-534E-B881-25390A31ADF6}" type="datetimeFigureOut">
              <a:rPr lang="en-US" smtClean="0"/>
              <a:t>3/7/2019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E686-CD84-2F45-9325-E2574C5EB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23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4946-C43E-534E-B881-25390A31ADF6}" type="datetimeFigureOut">
              <a:rPr lang="en-US" smtClean="0"/>
              <a:t>3/7/2019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E686-CD84-2F45-9325-E2574C5EB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79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4946-C43E-534E-B881-25390A31ADF6}" type="datetimeFigureOut">
              <a:rPr lang="en-US" smtClean="0"/>
              <a:t>3/7/2019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E686-CD84-2F45-9325-E2574C5EB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551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4946-C43E-534E-B881-25390A31ADF6}" type="datetimeFigureOut">
              <a:rPr lang="en-US" smtClean="0"/>
              <a:t>3/7/2019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E686-CD84-2F45-9325-E2574C5EB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53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4946-C43E-534E-B881-25390A31ADF6}" type="datetimeFigureOut">
              <a:rPr lang="en-US" smtClean="0"/>
              <a:t>3/7/2019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E686-CD84-2F45-9325-E2574C5EB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87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4946-C43E-534E-B881-25390A31ADF6}" type="datetimeFigureOut">
              <a:rPr lang="en-US" smtClean="0"/>
              <a:t>3/7/2019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E686-CD84-2F45-9325-E2574C5EB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08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14946-C43E-534E-B881-25390A31ADF6}" type="datetimeFigureOut">
              <a:rPr lang="en-US" smtClean="0"/>
              <a:t>3/7/2019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5E686-CD84-2F45-9325-E2574C5EB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11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2.emf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tmp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552090" y="0"/>
            <a:ext cx="9696090" cy="6858000"/>
          </a:xfrm>
          <a:prstGeom prst="rect">
            <a:avLst/>
          </a:prstGeom>
          <a:solidFill>
            <a:srgbClr val="1732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latin typeface="Arial"/>
              <a:cs typeface="Arial"/>
            </a:endParaRPr>
          </a:p>
          <a:p>
            <a:pPr algn="ctr"/>
            <a:endParaRPr lang="en-GB" dirty="0">
              <a:latin typeface="Arial"/>
              <a:cs typeface="Arial"/>
            </a:endParaRPr>
          </a:p>
          <a:p>
            <a:pPr algn="ctr"/>
            <a:endParaRPr lang="en-GB" dirty="0" smtClean="0">
              <a:latin typeface="Arial"/>
              <a:cs typeface="Arial"/>
            </a:endParaRPr>
          </a:p>
          <a:p>
            <a:pPr algn="ctr"/>
            <a:endParaRPr lang="en-GB" dirty="0">
              <a:latin typeface="Arial"/>
              <a:cs typeface="Arial"/>
            </a:endParaRPr>
          </a:p>
          <a:p>
            <a:pPr algn="ctr"/>
            <a:endParaRPr lang="en-GB" dirty="0" smtClean="0">
              <a:latin typeface="Arial"/>
              <a:cs typeface="Arial"/>
            </a:endParaRPr>
          </a:p>
          <a:p>
            <a:pPr algn="ctr"/>
            <a:endParaRPr lang="en-GB" dirty="0">
              <a:latin typeface="Arial"/>
              <a:cs typeface="Arial"/>
            </a:endParaRPr>
          </a:p>
          <a:p>
            <a:pPr algn="ctr"/>
            <a:endParaRPr lang="en-GB" dirty="0" smtClean="0">
              <a:latin typeface="Arial"/>
              <a:cs typeface="Arial"/>
            </a:endParaRPr>
          </a:p>
          <a:p>
            <a:pPr algn="ctr"/>
            <a:endParaRPr lang="en-GB" dirty="0">
              <a:latin typeface="Arial"/>
              <a:cs typeface="Arial"/>
            </a:endParaRPr>
          </a:p>
          <a:p>
            <a:pPr algn="ctr"/>
            <a:endParaRPr lang="en-GB" dirty="0" smtClean="0">
              <a:latin typeface="Arial"/>
              <a:cs typeface="Arial"/>
            </a:endParaRPr>
          </a:p>
          <a:p>
            <a:pPr algn="ctr"/>
            <a:endParaRPr lang="en-GB" dirty="0">
              <a:latin typeface="Arial"/>
              <a:cs typeface="Arial"/>
            </a:endParaRPr>
          </a:p>
          <a:p>
            <a:pPr algn="ctr"/>
            <a:endParaRPr lang="en-GB" dirty="0" smtClean="0">
              <a:latin typeface="Arial"/>
              <a:cs typeface="Arial"/>
            </a:endParaRPr>
          </a:p>
          <a:p>
            <a:pPr algn="ctr"/>
            <a:endParaRPr lang="en-GB" dirty="0">
              <a:latin typeface="Arial"/>
              <a:cs typeface="Arial"/>
            </a:endParaRPr>
          </a:p>
          <a:p>
            <a:pPr algn="ctr"/>
            <a:endParaRPr lang="en-GB" dirty="0" smtClean="0">
              <a:latin typeface="Arial"/>
              <a:cs typeface="Arial"/>
            </a:endParaRPr>
          </a:p>
          <a:p>
            <a:pPr algn="ctr"/>
            <a:endParaRPr lang="en-GB" dirty="0">
              <a:latin typeface="Arial"/>
              <a:cs typeface="Arial"/>
            </a:endParaRPr>
          </a:p>
          <a:p>
            <a:pPr algn="ctr"/>
            <a:r>
              <a:rPr lang="en-GB" sz="2800" b="1" dirty="0" smtClean="0">
                <a:latin typeface="Arial"/>
                <a:cs typeface="Arial"/>
              </a:rPr>
              <a:t>Recycling and Waste Update</a:t>
            </a:r>
          </a:p>
          <a:p>
            <a:pPr algn="ctr"/>
            <a:endParaRPr lang="en-GB" dirty="0" smtClean="0">
              <a:latin typeface="Arial"/>
              <a:cs typeface="Arial"/>
            </a:endParaRPr>
          </a:p>
        </p:txBody>
      </p:sp>
      <p:pic>
        <p:nvPicPr>
          <p:cNvPr id="5" name="Picture 4" descr="logoo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3" t="37651" r="32278" b="37278"/>
          <a:stretch/>
        </p:blipFill>
        <p:spPr>
          <a:xfrm>
            <a:off x="2244494" y="745147"/>
            <a:ext cx="4102921" cy="40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8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X_DIRECT_LOGO_ON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3" y="160751"/>
            <a:ext cx="1155969" cy="1171950"/>
          </a:xfrm>
          <a:prstGeom prst="rect">
            <a:avLst/>
          </a:prstGeom>
        </p:spPr>
      </p:pic>
      <p:pic>
        <p:nvPicPr>
          <p:cNvPr id="6" name="Picture 5" descr="skyline.pdf"/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6" y="5152028"/>
            <a:ext cx="8634094" cy="14561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28750" y="228372"/>
            <a:ext cx="7481570" cy="1031058"/>
          </a:xfrm>
          <a:prstGeom prst="rect">
            <a:avLst/>
          </a:prstGeom>
          <a:solidFill>
            <a:srgbClr val="1732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Arial"/>
                <a:cs typeface="Arial"/>
              </a:rPr>
              <a:t>How we compare – ONS nearest neighbours</a:t>
            </a:r>
            <a:endParaRPr lang="en-GB" sz="28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226" y="1390649"/>
            <a:ext cx="8634094" cy="5217487"/>
          </a:xfrm>
          <a:prstGeom prst="rect">
            <a:avLst/>
          </a:prstGeom>
          <a:noFill/>
          <a:ln w="28575" cmpd="sng">
            <a:solidFill>
              <a:srgbClr val="FC7B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Welcome to Oxford Direct Services Presentation Document</a:t>
            </a:r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01942"/>
              </p:ext>
            </p:extLst>
          </p:nvPr>
        </p:nvGraphicFramePr>
        <p:xfrm>
          <a:off x="276226" y="1390650"/>
          <a:ext cx="8634094" cy="5217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885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X_DIRECT_LOGO_ON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3" y="160751"/>
            <a:ext cx="1155969" cy="1171950"/>
          </a:xfrm>
          <a:prstGeom prst="rect">
            <a:avLst/>
          </a:prstGeom>
        </p:spPr>
      </p:pic>
      <p:pic>
        <p:nvPicPr>
          <p:cNvPr id="6" name="Picture 5" descr="skyline.pdf"/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7" y="5152029"/>
            <a:ext cx="8634094" cy="14561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28750" y="228372"/>
            <a:ext cx="7481570" cy="1031058"/>
          </a:xfrm>
          <a:prstGeom prst="rect">
            <a:avLst/>
          </a:prstGeom>
          <a:solidFill>
            <a:srgbClr val="1732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/>
                <a:cs typeface="Arial"/>
              </a:rPr>
              <a:t>How we compare – ONS nearest neighbours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6226" y="1390649"/>
            <a:ext cx="8634094" cy="5217487"/>
          </a:xfrm>
          <a:prstGeom prst="rect">
            <a:avLst/>
          </a:prstGeom>
          <a:noFill/>
          <a:ln w="28575" cmpd="sng">
            <a:solidFill>
              <a:srgbClr val="FC7B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Welcome to Oxford Direct Services Presentation Document</a:t>
            </a:r>
            <a:endParaRPr lang="en-GB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671884"/>
              </p:ext>
            </p:extLst>
          </p:nvPr>
        </p:nvGraphicFramePr>
        <p:xfrm>
          <a:off x="276225" y="1390648"/>
          <a:ext cx="8634095" cy="521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778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kyline.pdf"/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7" y="5152029"/>
            <a:ext cx="8634094" cy="14561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67022" y="228372"/>
            <a:ext cx="6943298" cy="1031058"/>
          </a:xfrm>
          <a:prstGeom prst="rect">
            <a:avLst/>
          </a:prstGeom>
          <a:solidFill>
            <a:srgbClr val="1732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Arial"/>
                <a:cs typeface="Arial"/>
              </a:rPr>
              <a:t>Blue </a:t>
            </a:r>
            <a:r>
              <a:rPr lang="en-GB" sz="2400" b="1" dirty="0">
                <a:latin typeface="Arial"/>
                <a:cs typeface="Arial"/>
              </a:rPr>
              <a:t>Bin Recycling </a:t>
            </a:r>
            <a:r>
              <a:rPr lang="en-GB" sz="2400" b="1" dirty="0" smtClean="0">
                <a:latin typeface="Arial"/>
                <a:cs typeface="Arial"/>
              </a:rPr>
              <a:t>League - Background</a:t>
            </a:r>
            <a:endParaRPr lang="en-GB" sz="2400" b="1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226" y="1390649"/>
            <a:ext cx="8634094" cy="5217487"/>
          </a:xfrm>
          <a:prstGeom prst="rect">
            <a:avLst/>
          </a:prstGeom>
          <a:noFill/>
          <a:ln w="28575" cmpd="sng">
            <a:solidFill>
              <a:srgbClr val="FC7B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Welcome to Oxford Direct Services Presentation Document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94" y="228372"/>
            <a:ext cx="1660307" cy="103105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637952" y="1713704"/>
            <a:ext cx="52301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17326C"/>
                </a:solidFill>
                <a:latin typeface="Arial"/>
                <a:cs typeface="Arial"/>
              </a:rPr>
              <a:t>Implemented Oct 2015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17326C"/>
                </a:solidFill>
                <a:latin typeface="Arial"/>
                <a:cs typeface="Arial"/>
              </a:rPr>
              <a:t>Three </a:t>
            </a:r>
            <a:r>
              <a:rPr lang="en-GB" b="1" dirty="0">
                <a:solidFill>
                  <a:srgbClr val="17326C"/>
                </a:solidFill>
                <a:latin typeface="Arial"/>
                <a:cs typeface="Arial"/>
              </a:rPr>
              <a:t>year DCLG-funded recycling incentive scheme with a £350,000 </a:t>
            </a:r>
            <a:r>
              <a:rPr lang="en-GB" b="1" dirty="0" smtClean="0">
                <a:solidFill>
                  <a:srgbClr val="17326C"/>
                </a:solidFill>
                <a:latin typeface="Arial"/>
                <a:cs typeface="Arial"/>
              </a:rPr>
              <a:t>grant. Now council funded for a further 3 year</a:t>
            </a:r>
            <a:endParaRPr lang="en-GB" b="1" dirty="0">
              <a:solidFill>
                <a:srgbClr val="17326C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17326C"/>
                </a:solidFill>
                <a:latin typeface="Arial"/>
                <a:cs typeface="Arial"/>
              </a:rPr>
              <a:t>Looks at recycling </a:t>
            </a:r>
            <a:r>
              <a:rPr lang="en-GB" b="1" dirty="0">
                <a:solidFill>
                  <a:srgbClr val="17326C"/>
                </a:solidFill>
                <a:latin typeface="Arial"/>
                <a:cs typeface="Arial"/>
              </a:rPr>
              <a:t>well and wasting </a:t>
            </a:r>
            <a:r>
              <a:rPr lang="en-GB" b="1" dirty="0" smtClean="0">
                <a:solidFill>
                  <a:srgbClr val="17326C"/>
                </a:solidFill>
                <a:latin typeface="Arial"/>
                <a:cs typeface="Arial"/>
              </a:rPr>
              <a:t>less using dry </a:t>
            </a:r>
            <a:r>
              <a:rPr lang="en-GB" b="1" dirty="0">
                <a:solidFill>
                  <a:srgbClr val="17326C"/>
                </a:solidFill>
                <a:latin typeface="Arial"/>
                <a:cs typeface="Arial"/>
              </a:rPr>
              <a:t>recycling rate improvements per collection zone: current month vs same month previous </a:t>
            </a:r>
            <a:r>
              <a:rPr lang="en-GB" b="1" dirty="0" smtClean="0">
                <a:solidFill>
                  <a:srgbClr val="17326C"/>
                </a:solidFill>
                <a:latin typeface="Arial"/>
                <a:cs typeface="Arial"/>
              </a:rPr>
              <a:t>year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17326C"/>
                </a:solidFill>
                <a:latin typeface="Arial"/>
                <a:cs typeface="Arial"/>
              </a:rPr>
              <a:t>Increased prizes: two monthly resident prizes worth up to £100 and a quarterly community prize of £1,000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17326C"/>
                </a:solidFill>
                <a:latin typeface="Arial"/>
                <a:cs typeface="Arial"/>
              </a:rPr>
              <a:t>Heavy focus on recycling education</a:t>
            </a:r>
            <a:endParaRPr lang="en-GB" b="1" dirty="0">
              <a:solidFill>
                <a:srgbClr val="17326C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b="1" dirty="0">
              <a:solidFill>
                <a:srgbClr val="17326C"/>
              </a:solidFill>
              <a:latin typeface="Arial"/>
              <a:cs typeface="Arial"/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772" y="1571158"/>
            <a:ext cx="2714275" cy="3835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794" y="1713704"/>
            <a:ext cx="3295171" cy="357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62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kyline.pdf"/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7" y="5152029"/>
            <a:ext cx="8634094" cy="14561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67022" y="228372"/>
            <a:ext cx="6943297" cy="1031058"/>
          </a:xfrm>
          <a:prstGeom prst="rect">
            <a:avLst/>
          </a:prstGeom>
          <a:solidFill>
            <a:srgbClr val="FC7B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Arial"/>
                <a:cs typeface="Arial"/>
              </a:rPr>
              <a:t>What we do</a:t>
            </a:r>
            <a:endParaRPr lang="en-GB" sz="2400" b="1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226" y="1390649"/>
            <a:ext cx="8634094" cy="5217487"/>
          </a:xfrm>
          <a:prstGeom prst="rect">
            <a:avLst/>
          </a:prstGeom>
          <a:noFill/>
          <a:ln w="28575" cmpd="sng">
            <a:solidFill>
              <a:srgbClr val="FC7B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Welcome to Oxford Direct Services Presentation Document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10209" y="1713128"/>
            <a:ext cx="7617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i="1" dirty="0" smtClean="0">
              <a:solidFill>
                <a:srgbClr val="17326C"/>
              </a:solidFill>
              <a:latin typeface="Arial"/>
              <a:cs typeface="Arial"/>
            </a:endParaRPr>
          </a:p>
          <a:p>
            <a:endParaRPr lang="en-GB" sz="1600" dirty="0">
              <a:solidFill>
                <a:srgbClr val="17326C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57" y="228373"/>
            <a:ext cx="1660307" cy="103105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323529" y="1556792"/>
            <a:ext cx="532859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17326C"/>
                </a:solidFill>
                <a:latin typeface="Arial"/>
                <a:cs typeface="Arial"/>
              </a:rPr>
              <a:t>Door knocking focused on lower performing areas that month based on in-house round information - 58</a:t>
            </a:r>
            <a:r>
              <a:rPr lang="en-GB" b="1" dirty="0">
                <a:solidFill>
                  <a:srgbClr val="17326C"/>
                </a:solidFill>
                <a:latin typeface="Arial"/>
                <a:cs typeface="Arial"/>
              </a:rPr>
              <a:t>% pledge </a:t>
            </a:r>
            <a:r>
              <a:rPr lang="en-GB" b="1" dirty="0" smtClean="0">
                <a:solidFill>
                  <a:srgbClr val="17326C"/>
                </a:solidFill>
                <a:latin typeface="Arial"/>
                <a:cs typeface="Arial"/>
              </a:rPr>
              <a:t>rate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17326C"/>
                </a:solidFill>
                <a:latin typeface="Arial"/>
                <a:cs typeface="Arial"/>
              </a:rPr>
              <a:t>Social media using normative messaging and innovative resident engagement techniques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17326C"/>
                </a:solidFill>
                <a:latin typeface="Arial"/>
                <a:cs typeface="Arial"/>
              </a:rPr>
              <a:t>Videos made in-house to promote recycling and reuse – stop motion, mascots on tour, boomerangs, seasonal recycling and charity winners (see example)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17326C"/>
                </a:solidFill>
                <a:latin typeface="Arial"/>
                <a:cs typeface="Arial"/>
              </a:rPr>
              <a:t>Recycling mascots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17326C"/>
                </a:solidFill>
                <a:latin typeface="Arial"/>
                <a:cs typeface="Arial"/>
              </a:rPr>
              <a:t>P</a:t>
            </a:r>
            <a:r>
              <a:rPr lang="en-GB" b="1" dirty="0" smtClean="0">
                <a:solidFill>
                  <a:srgbClr val="17326C"/>
                </a:solidFill>
                <a:latin typeface="Arial"/>
                <a:cs typeface="Arial"/>
              </a:rPr>
              <a:t>rimary </a:t>
            </a:r>
            <a:r>
              <a:rPr lang="en-GB" b="1" dirty="0">
                <a:solidFill>
                  <a:srgbClr val="17326C"/>
                </a:solidFill>
                <a:latin typeface="Arial"/>
                <a:cs typeface="Arial"/>
              </a:rPr>
              <a:t>and secondary school </a:t>
            </a:r>
            <a:r>
              <a:rPr lang="en-GB" b="1" dirty="0" smtClean="0">
                <a:solidFill>
                  <a:srgbClr val="17326C"/>
                </a:solidFill>
                <a:latin typeface="Arial"/>
                <a:cs typeface="Arial"/>
              </a:rPr>
              <a:t>engagement – games and activities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17326C"/>
                </a:solidFill>
                <a:latin typeface="Arial"/>
                <a:cs typeface="Arial"/>
              </a:rPr>
              <a:t>Plant tours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b="1" dirty="0">
              <a:solidFill>
                <a:srgbClr val="17326C"/>
              </a:solidFill>
              <a:latin typeface="Arial"/>
              <a:cs typeface="Arial"/>
            </a:endParaRPr>
          </a:p>
          <a:p>
            <a:pPr>
              <a:defRPr/>
            </a:pPr>
            <a:endParaRPr lang="en-GB" b="1" dirty="0">
              <a:solidFill>
                <a:srgbClr val="17326C"/>
              </a:solidFill>
              <a:latin typeface="Arial"/>
              <a:cs typeface="Arial"/>
            </a:endParaRPr>
          </a:p>
          <a:p>
            <a:pPr>
              <a:defRPr/>
            </a:pPr>
            <a:endParaRPr lang="en-GB" b="1" dirty="0">
              <a:solidFill>
                <a:srgbClr val="17326C"/>
              </a:solidFill>
              <a:latin typeface="Arial"/>
              <a:cs typeface="Arial"/>
            </a:endParaRPr>
          </a:p>
          <a:p>
            <a:pPr>
              <a:defRPr/>
            </a:pPr>
            <a:endParaRPr lang="en-GB" b="1" dirty="0">
              <a:solidFill>
                <a:srgbClr val="17326C"/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91" y="1314139"/>
            <a:ext cx="3050272" cy="197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12" y="1998663"/>
            <a:ext cx="3148288" cy="200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091" y="2708920"/>
            <a:ext cx="3122311" cy="206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6"/>
          <a:stretch/>
        </p:blipFill>
        <p:spPr bwMode="auto">
          <a:xfrm>
            <a:off x="5985685" y="3266637"/>
            <a:ext cx="3097776" cy="194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6"/>
          <a:stretch/>
        </p:blipFill>
        <p:spPr bwMode="auto">
          <a:xfrm>
            <a:off x="5992473" y="3725772"/>
            <a:ext cx="3126992" cy="197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6" t="13891" r="23274" b="19160"/>
          <a:stretch/>
        </p:blipFill>
        <p:spPr bwMode="auto">
          <a:xfrm>
            <a:off x="6156176" y="5093904"/>
            <a:ext cx="2592288" cy="151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67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kyline.pdf"/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7" y="5152029"/>
            <a:ext cx="8634094" cy="14561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67022" y="228372"/>
            <a:ext cx="6943297" cy="1031058"/>
          </a:xfrm>
          <a:prstGeom prst="rect">
            <a:avLst/>
          </a:prstGeom>
          <a:solidFill>
            <a:srgbClr val="FC7B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/>
                <a:cs typeface="Arial"/>
              </a:rPr>
              <a:t>Results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6226" y="1390649"/>
            <a:ext cx="8634094" cy="5217487"/>
          </a:xfrm>
          <a:prstGeom prst="rect">
            <a:avLst/>
          </a:prstGeom>
          <a:noFill/>
          <a:ln w="28575" cmpd="sng">
            <a:solidFill>
              <a:srgbClr val="FC7B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Welcome to Oxford Direct Services Presentation Document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10209" y="1713128"/>
            <a:ext cx="7617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i="1" dirty="0" smtClean="0">
              <a:solidFill>
                <a:srgbClr val="17326C"/>
              </a:solidFill>
              <a:latin typeface="Arial"/>
              <a:cs typeface="Arial"/>
            </a:endParaRPr>
          </a:p>
          <a:p>
            <a:endParaRPr lang="en-GB" sz="1600" dirty="0">
              <a:solidFill>
                <a:srgbClr val="17326C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57" y="228373"/>
            <a:ext cx="1660307" cy="10310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910209" y="1713704"/>
            <a:ext cx="73938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 smtClean="0">
                <a:solidFill>
                  <a:srgbClr val="17326C"/>
                </a:solidFill>
                <a:latin typeface="Arial"/>
                <a:cs typeface="Arial"/>
              </a:rPr>
              <a:t>Dry recycling rate improvements of winning teams during </a:t>
            </a:r>
            <a:r>
              <a:rPr lang="en-GB" b="1" dirty="0">
                <a:solidFill>
                  <a:srgbClr val="17326C"/>
                </a:solidFill>
                <a:latin typeface="Arial"/>
                <a:cs typeface="Arial"/>
              </a:rPr>
              <a:t>the last 6 </a:t>
            </a:r>
            <a:r>
              <a:rPr lang="en-GB" b="1" dirty="0" smtClean="0">
                <a:solidFill>
                  <a:srgbClr val="17326C"/>
                </a:solidFill>
                <a:latin typeface="Arial"/>
                <a:cs typeface="Arial"/>
              </a:rPr>
              <a:t>months</a:t>
            </a:r>
          </a:p>
          <a:p>
            <a:pPr>
              <a:defRPr/>
            </a:pPr>
            <a:r>
              <a:rPr lang="en-GB" b="1" dirty="0" smtClean="0">
                <a:solidFill>
                  <a:srgbClr val="17326C"/>
                </a:solidFill>
                <a:latin typeface="Arial"/>
                <a:cs typeface="Arial"/>
              </a:rPr>
              <a:t>Clear </a:t>
            </a:r>
            <a:r>
              <a:rPr lang="en-GB" b="1" dirty="0">
                <a:solidFill>
                  <a:srgbClr val="17326C"/>
                </a:solidFill>
                <a:latin typeface="Arial"/>
                <a:cs typeface="Arial"/>
              </a:rPr>
              <a:t>targeted </a:t>
            </a:r>
            <a:r>
              <a:rPr lang="en-GB" b="1" dirty="0" smtClean="0">
                <a:solidFill>
                  <a:srgbClr val="17326C"/>
                </a:solidFill>
                <a:latin typeface="Arial"/>
                <a:cs typeface="Arial"/>
              </a:rPr>
              <a:t>door knocking improvements – e.g. The Leys (Team </a:t>
            </a:r>
            <a:r>
              <a:rPr lang="en-GB" b="1" dirty="0">
                <a:solidFill>
                  <a:srgbClr val="17326C"/>
                </a:solidFill>
                <a:latin typeface="Arial"/>
                <a:cs typeface="Arial"/>
              </a:rPr>
              <a:t>L</a:t>
            </a:r>
            <a:r>
              <a:rPr lang="en-GB" b="1" dirty="0" smtClean="0">
                <a:solidFill>
                  <a:srgbClr val="17326C"/>
                </a:solidFill>
                <a:latin typeface="Arial"/>
                <a:cs typeface="Arial"/>
              </a:rPr>
              <a:t>ime). Improvement in rates found when focused work in that area</a:t>
            </a:r>
            <a:endParaRPr lang="en-GB" b="1" dirty="0">
              <a:solidFill>
                <a:srgbClr val="17326C"/>
              </a:solidFill>
              <a:latin typeface="Arial"/>
              <a:cs typeface="Arial"/>
            </a:endParaRPr>
          </a:p>
          <a:p>
            <a:pPr>
              <a:defRPr/>
            </a:pPr>
            <a:endParaRPr lang="en-GB" b="1" dirty="0" smtClean="0">
              <a:solidFill>
                <a:srgbClr val="17326C"/>
              </a:solidFill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2875" y="3468030"/>
            <a:ext cx="8224837" cy="1987550"/>
            <a:chOff x="606341" y="2682097"/>
            <a:chExt cx="8224837" cy="1987550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341" y="2682097"/>
              <a:ext cx="8224837" cy="1987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7416611" y="2745895"/>
              <a:ext cx="1015007" cy="1669311"/>
            </a:xfrm>
            <a:prstGeom prst="rect">
              <a:avLst/>
            </a:prstGeom>
            <a:noFill/>
            <a:ln w="28575">
              <a:solidFill>
                <a:srgbClr val="17326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552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088527"/>
              </p:ext>
            </p:extLst>
          </p:nvPr>
        </p:nvGraphicFramePr>
        <p:xfrm>
          <a:off x="701749" y="1578937"/>
          <a:ext cx="7495952" cy="4986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967022" y="228372"/>
            <a:ext cx="6943297" cy="1031058"/>
          </a:xfrm>
          <a:prstGeom prst="rect">
            <a:avLst/>
          </a:prstGeom>
          <a:solidFill>
            <a:srgbClr val="FC7B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"/>
                <a:cs typeface="Arial"/>
              </a:rPr>
              <a:t>Results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57" y="228373"/>
            <a:ext cx="1660307" cy="10310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76226" y="1390649"/>
            <a:ext cx="8634094" cy="5217487"/>
          </a:xfrm>
          <a:prstGeom prst="rect">
            <a:avLst/>
          </a:prstGeom>
          <a:noFill/>
          <a:ln w="28575" cmpd="sng">
            <a:solidFill>
              <a:srgbClr val="FC7B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77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kyline.pdf"/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7" y="5152029"/>
            <a:ext cx="8634094" cy="14561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67022" y="228372"/>
            <a:ext cx="6943297" cy="1031058"/>
          </a:xfrm>
          <a:prstGeom prst="rect">
            <a:avLst/>
          </a:prstGeom>
          <a:solidFill>
            <a:srgbClr val="FC7B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Arial"/>
                <a:cs typeface="Arial"/>
              </a:rPr>
              <a:t>Current </a:t>
            </a:r>
            <a:r>
              <a:rPr lang="en-GB" sz="2400" b="1" dirty="0">
                <a:latin typeface="Arial"/>
                <a:cs typeface="Arial"/>
              </a:rPr>
              <a:t>c</a:t>
            </a:r>
            <a:r>
              <a:rPr lang="en-GB" sz="2400" b="1" dirty="0" smtClean="0">
                <a:latin typeface="Arial"/>
                <a:cs typeface="Arial"/>
              </a:rPr>
              <a:t>ampaigns </a:t>
            </a:r>
            <a:r>
              <a:rPr lang="en-GB" sz="2400" b="1" dirty="0">
                <a:latin typeface="Arial"/>
                <a:cs typeface="Arial"/>
              </a:rPr>
              <a:t>and </a:t>
            </a:r>
            <a:r>
              <a:rPr lang="en-GB" sz="2400" b="1" dirty="0" smtClean="0">
                <a:latin typeface="Arial"/>
                <a:cs typeface="Arial"/>
              </a:rPr>
              <a:t>projects</a:t>
            </a:r>
          </a:p>
          <a:p>
            <a:pPr algn="ctr"/>
            <a:r>
              <a:rPr lang="en-GB" sz="2400" b="1" dirty="0" smtClean="0">
                <a:latin typeface="Arial"/>
                <a:cs typeface="Arial"/>
              </a:rPr>
              <a:t>Clean Green</a:t>
            </a:r>
            <a:endParaRPr lang="en-GB" sz="2400" b="1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226" y="1390649"/>
            <a:ext cx="8634094" cy="5217487"/>
          </a:xfrm>
          <a:prstGeom prst="rect">
            <a:avLst/>
          </a:prstGeom>
          <a:noFill/>
          <a:ln w="28575" cmpd="sng">
            <a:solidFill>
              <a:srgbClr val="FC7B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Welcome to Oxford Direct Services Presentation Document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10209" y="1713128"/>
            <a:ext cx="7617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i="1" dirty="0" smtClean="0">
              <a:solidFill>
                <a:srgbClr val="17326C"/>
              </a:solidFill>
              <a:latin typeface="Arial"/>
              <a:cs typeface="Arial"/>
            </a:endParaRPr>
          </a:p>
          <a:p>
            <a:endParaRPr lang="en-GB" sz="1600" dirty="0">
              <a:solidFill>
                <a:srgbClr val="17326C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57" y="228373"/>
            <a:ext cx="1660307" cy="10310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637953" y="1713704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b="1" dirty="0" smtClean="0">
              <a:solidFill>
                <a:srgbClr val="17326C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b="1" dirty="0" smtClean="0">
                <a:solidFill>
                  <a:srgbClr val="17326C"/>
                </a:solidFill>
                <a:latin typeface="Arial"/>
                <a:cs typeface="Arial"/>
              </a:rPr>
              <a:t>Cross-organisation working</a:t>
            </a:r>
          </a:p>
          <a:p>
            <a:pPr>
              <a:defRPr/>
            </a:pPr>
            <a:endParaRPr lang="en-GB" b="1" dirty="0" smtClean="0">
              <a:solidFill>
                <a:srgbClr val="17326C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b="1" dirty="0" smtClean="0">
                <a:solidFill>
                  <a:srgbClr val="17326C"/>
                </a:solidFill>
                <a:latin typeface="Arial"/>
                <a:cs typeface="Arial"/>
              </a:rPr>
              <a:t>Holistic </a:t>
            </a:r>
            <a:r>
              <a:rPr lang="en-GB" b="1" dirty="0">
                <a:solidFill>
                  <a:srgbClr val="17326C"/>
                </a:solidFill>
                <a:latin typeface="Arial"/>
                <a:cs typeface="Arial"/>
              </a:rPr>
              <a:t>approach</a:t>
            </a:r>
            <a:br>
              <a:rPr lang="en-GB" b="1" dirty="0">
                <a:solidFill>
                  <a:srgbClr val="17326C"/>
                </a:solidFill>
                <a:latin typeface="Arial"/>
                <a:cs typeface="Arial"/>
              </a:rPr>
            </a:br>
            <a:r>
              <a:rPr lang="en-GB" b="1" dirty="0" smtClean="0">
                <a:solidFill>
                  <a:srgbClr val="17326C"/>
                </a:solidFill>
                <a:latin typeface="Arial"/>
                <a:cs typeface="Arial"/>
              </a:rPr>
              <a:t>	</a:t>
            </a:r>
            <a:r>
              <a:rPr lang="en-GB" dirty="0">
                <a:solidFill>
                  <a:srgbClr val="17326C"/>
                </a:solidFill>
                <a:latin typeface="Arial"/>
                <a:cs typeface="Arial"/>
              </a:rPr>
              <a:t>P</a:t>
            </a:r>
            <a:r>
              <a:rPr lang="en-GB" dirty="0" smtClean="0">
                <a:solidFill>
                  <a:srgbClr val="17326C"/>
                </a:solidFill>
                <a:latin typeface="Arial"/>
                <a:cs typeface="Arial"/>
              </a:rPr>
              <a:t>revention</a:t>
            </a:r>
            <a:br>
              <a:rPr lang="en-GB" dirty="0" smtClean="0">
                <a:solidFill>
                  <a:srgbClr val="17326C"/>
                </a:solidFill>
                <a:latin typeface="Arial"/>
                <a:cs typeface="Arial"/>
              </a:rPr>
            </a:br>
            <a:r>
              <a:rPr lang="en-GB" dirty="0" smtClean="0">
                <a:solidFill>
                  <a:srgbClr val="17326C"/>
                </a:solidFill>
                <a:latin typeface="Arial"/>
                <a:cs typeface="Arial"/>
              </a:rPr>
              <a:t>	Education</a:t>
            </a:r>
            <a:br>
              <a:rPr lang="en-GB" dirty="0" smtClean="0">
                <a:solidFill>
                  <a:srgbClr val="17326C"/>
                </a:solidFill>
                <a:latin typeface="Arial"/>
                <a:cs typeface="Arial"/>
              </a:rPr>
            </a:br>
            <a:r>
              <a:rPr lang="en-GB" dirty="0" smtClean="0">
                <a:solidFill>
                  <a:srgbClr val="17326C"/>
                </a:solidFill>
                <a:latin typeface="Arial"/>
                <a:cs typeface="Arial"/>
              </a:rPr>
              <a:t>	Engagement</a:t>
            </a:r>
            <a:br>
              <a:rPr lang="en-GB" dirty="0" smtClean="0">
                <a:solidFill>
                  <a:srgbClr val="17326C"/>
                </a:solidFill>
                <a:latin typeface="Arial"/>
                <a:cs typeface="Arial"/>
              </a:rPr>
            </a:br>
            <a:r>
              <a:rPr lang="en-GB" dirty="0" smtClean="0">
                <a:solidFill>
                  <a:srgbClr val="17326C"/>
                </a:solidFill>
                <a:latin typeface="Arial"/>
                <a:cs typeface="Arial"/>
              </a:rPr>
              <a:t>	Enforcement</a:t>
            </a:r>
            <a:endParaRPr lang="en-GB" dirty="0">
              <a:solidFill>
                <a:srgbClr val="17326C"/>
              </a:solidFill>
              <a:latin typeface="Arial"/>
              <a:cs typeface="Arial"/>
            </a:endParaRPr>
          </a:p>
          <a:p>
            <a:pPr>
              <a:defRPr/>
            </a:pPr>
            <a:endParaRPr lang="en-GB" b="1" dirty="0" smtClean="0">
              <a:solidFill>
                <a:srgbClr val="17326C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b="1" dirty="0" smtClean="0">
                <a:solidFill>
                  <a:srgbClr val="17326C"/>
                </a:solidFill>
                <a:latin typeface="Arial"/>
                <a:cs typeface="Arial"/>
              </a:rPr>
              <a:t>Innovative </a:t>
            </a:r>
            <a:r>
              <a:rPr lang="en-GB" b="1" dirty="0">
                <a:solidFill>
                  <a:srgbClr val="17326C"/>
                </a:solidFill>
                <a:latin typeface="Arial"/>
                <a:cs typeface="Arial"/>
              </a:rPr>
              <a:t>approach</a:t>
            </a:r>
          </a:p>
          <a:p>
            <a:pPr>
              <a:defRPr/>
            </a:pPr>
            <a:r>
              <a:rPr lang="en-GB" b="1" dirty="0" smtClean="0">
                <a:solidFill>
                  <a:srgbClr val="17326C"/>
                </a:solidFill>
                <a:latin typeface="Arial"/>
                <a:cs typeface="Arial"/>
              </a:rPr>
              <a:t>	</a:t>
            </a:r>
            <a:r>
              <a:rPr lang="en-GB" dirty="0" smtClean="0">
                <a:solidFill>
                  <a:srgbClr val="17326C"/>
                </a:solidFill>
                <a:latin typeface="Arial"/>
                <a:cs typeface="Arial"/>
              </a:rPr>
              <a:t>Floor </a:t>
            </a:r>
            <a:r>
              <a:rPr lang="en-GB" dirty="0">
                <a:solidFill>
                  <a:srgbClr val="17326C"/>
                </a:solidFill>
                <a:latin typeface="Arial"/>
                <a:cs typeface="Arial"/>
              </a:rPr>
              <a:t>decals</a:t>
            </a:r>
          </a:p>
          <a:p>
            <a:pPr>
              <a:defRPr/>
            </a:pPr>
            <a:r>
              <a:rPr lang="en-GB" dirty="0" smtClean="0">
                <a:solidFill>
                  <a:srgbClr val="17326C"/>
                </a:solidFill>
                <a:latin typeface="Arial"/>
                <a:cs typeface="Arial"/>
              </a:rPr>
              <a:t>	Litter surveys</a:t>
            </a:r>
          </a:p>
          <a:p>
            <a:pPr>
              <a:defRPr/>
            </a:pPr>
            <a:endParaRPr lang="en-GB" b="1" dirty="0">
              <a:solidFill>
                <a:srgbClr val="17326C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b="1" dirty="0">
                <a:solidFill>
                  <a:srgbClr val="17326C"/>
                </a:solidFill>
                <a:latin typeface="Arial"/>
                <a:cs typeface="Arial"/>
              </a:rPr>
              <a:t>Ave 64% reduction in litter</a:t>
            </a:r>
          </a:p>
          <a:p>
            <a:pPr>
              <a:defRPr/>
            </a:pPr>
            <a:r>
              <a:rPr lang="en-GB" b="1" dirty="0" smtClean="0">
                <a:solidFill>
                  <a:srgbClr val="17326C"/>
                </a:solidFill>
                <a:latin typeface="Arial"/>
                <a:cs typeface="Arial"/>
              </a:rPr>
              <a:t>55</a:t>
            </a:r>
            <a:r>
              <a:rPr lang="en-GB" b="1" dirty="0">
                <a:solidFill>
                  <a:srgbClr val="17326C"/>
                </a:solidFill>
                <a:latin typeface="Arial"/>
                <a:cs typeface="Arial"/>
              </a:rPr>
              <a:t>% resident positive perception </a:t>
            </a:r>
          </a:p>
        </p:txBody>
      </p:sp>
      <p:pic>
        <p:nvPicPr>
          <p:cNvPr id="10" name="Picture 6" descr="M:\City-Works\Recycling &amp; Waste 2015\Recycling Team (OK)\Clean Green Campaigns\2017-2018\Cowley - March 2018\Photos\Launch Da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528" y="1700806"/>
            <a:ext cx="3375439" cy="2531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M:\City-Works\Recycling &amp; Waste 2015\Recycling Team (OK)\Clean Green Campaigns\2017-2018\Cowley - March 2018\Photos\Clean Green pics\20-03-18\IMG_642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5"/>
          <a:stretch/>
        </p:blipFill>
        <p:spPr bwMode="auto">
          <a:xfrm>
            <a:off x="3066907" y="2461346"/>
            <a:ext cx="1898684" cy="2435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953" y="4338711"/>
            <a:ext cx="3375439" cy="2107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90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Recycling and waste strategy </a:t>
            </a:r>
          </a:p>
          <a:p>
            <a:r>
              <a:rPr lang="en-GB" dirty="0" smtClean="0"/>
              <a:t>Student projects</a:t>
            </a:r>
          </a:p>
          <a:p>
            <a:r>
              <a:rPr lang="en-GB" dirty="0" smtClean="0"/>
              <a:t>Clean green campaigns</a:t>
            </a:r>
          </a:p>
          <a:p>
            <a:r>
              <a:rPr lang="en-GB" dirty="0" smtClean="0"/>
              <a:t>Food recycling collection </a:t>
            </a:r>
          </a:p>
          <a:p>
            <a:r>
              <a:rPr lang="en-GB" dirty="0" smtClean="0"/>
              <a:t>Reducing residual waste ??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247649"/>
            <a:ext cx="1660307" cy="10310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17507" y="247649"/>
            <a:ext cx="6792813" cy="1143000"/>
          </a:xfrm>
          <a:prstGeom prst="rect">
            <a:avLst/>
          </a:prstGeom>
          <a:solidFill>
            <a:srgbClr val="1732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Arial"/>
                <a:cs typeface="Arial"/>
              </a:rPr>
              <a:t>Future plans </a:t>
            </a:r>
            <a:endParaRPr lang="en-GB" sz="2400" b="1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6226" y="1390649"/>
            <a:ext cx="8634094" cy="5217487"/>
          </a:xfrm>
          <a:prstGeom prst="rect">
            <a:avLst/>
          </a:prstGeom>
          <a:noFill/>
          <a:ln w="28575" cmpd="sng">
            <a:solidFill>
              <a:srgbClr val="FC7B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6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latin typeface="Arial"/>
              <a:cs typeface="Arial"/>
            </a:endParaRPr>
          </a:p>
          <a:p>
            <a:pPr algn="ctr"/>
            <a:endParaRPr lang="en-GB" dirty="0" smtClean="0">
              <a:latin typeface="Arial"/>
              <a:cs typeface="Arial"/>
            </a:endParaRPr>
          </a:p>
          <a:p>
            <a:pPr algn="ctr"/>
            <a:endParaRPr lang="en-GB" dirty="0" smtClean="0">
              <a:latin typeface="Arial"/>
              <a:cs typeface="Arial"/>
            </a:endParaRPr>
          </a:p>
          <a:p>
            <a:pPr algn="ctr"/>
            <a:endParaRPr lang="en-GB" dirty="0">
              <a:latin typeface="Arial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107" y="1123510"/>
            <a:ext cx="828729" cy="1137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U:\My User Profile\bbyfield\Desktop\180 ltr bin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791" l="0" r="100000">
                        <a14:foregroundMark x1="45690" y1="47594" x2="45690" y2="47594"/>
                        <a14:foregroundMark x1="45690" y1="47594" x2="45690" y2="47594"/>
                        <a14:foregroundMark x1="45690" y1="41176" x2="45690" y2="41176"/>
                        <a14:foregroundMark x1="47414" y1="41176" x2="47414" y2="41176"/>
                        <a14:foregroundMark x1="57759" y1="41176" x2="62069" y2="43316"/>
                        <a14:foregroundMark x1="63793" y1="43316" x2="66379" y2="46524"/>
                        <a14:foregroundMark x1="66379" y1="46524" x2="66379" y2="46524"/>
                        <a14:foregroundMark x1="66379" y1="48128" x2="62069" y2="50802"/>
                        <a14:foregroundMark x1="58621" y1="50267" x2="58621" y2="50267"/>
                        <a14:foregroundMark x1="54310" y1="48128" x2="54310" y2="48128"/>
                        <a14:foregroundMark x1="56034" y1="45455" x2="56034" y2="45455"/>
                        <a14:foregroundMark x1="56034" y1="45455" x2="56034" y2="45455"/>
                        <a14:foregroundMark x1="60345" y1="43316" x2="60345" y2="43316"/>
                        <a14:foregroundMark x1="58621" y1="42246" x2="52586" y2="42246"/>
                        <a14:foregroundMark x1="51724" y1="42246" x2="47414" y2="43316"/>
                        <a14:foregroundMark x1="43966" y1="43316" x2="43966" y2="43316"/>
                        <a14:foregroundMark x1="42241" y1="39572" x2="42241" y2="39572"/>
                        <a14:foregroundMark x1="42241" y1="39572" x2="42241" y2="39572"/>
                        <a14:foregroundMark x1="42241" y1="39572" x2="42241" y2="39572"/>
                        <a14:foregroundMark x1="43966" y1="36898" x2="43966" y2="36898"/>
                        <a14:foregroundMark x1="47414" y1="36898" x2="51724" y2="37968"/>
                        <a14:foregroundMark x1="54310" y1="37968" x2="58621" y2="40642"/>
                        <a14:foregroundMark x1="58621" y1="40642" x2="64655" y2="43316"/>
                        <a14:foregroundMark x1="66379" y1="43316" x2="66379" y2="43316"/>
                        <a14:foregroundMark x1="75000" y1="41176" x2="75000" y2="41176"/>
                        <a14:foregroundMark x1="80172" y1="40642" x2="80172" y2="40642"/>
                        <a14:foregroundMark x1="78448" y1="42246" x2="74138" y2="45455"/>
                        <a14:foregroundMark x1="74138" y1="45455" x2="74138" y2="45455"/>
                        <a14:foregroundMark x1="72414" y1="47594" x2="64655" y2="51872"/>
                        <a14:foregroundMark x1="64655" y1="50802" x2="64655" y2="50802"/>
                        <a14:foregroundMark x1="66379" y1="50802" x2="66379" y2="50802"/>
                        <a14:foregroundMark x1="68103" y1="50802" x2="72414" y2="51872"/>
                        <a14:foregroundMark x1="75000" y1="50802" x2="75000" y2="50802"/>
                        <a14:foregroundMark x1="69828" y1="45455" x2="69828" y2="45455"/>
                        <a14:foregroundMark x1="69828" y1="43850" x2="69828" y2="43850"/>
                        <a14:foregroundMark x1="69828" y1="43850" x2="69828" y2="43850"/>
                        <a14:foregroundMark x1="69828" y1="39572" x2="69828" y2="39572"/>
                        <a14:foregroundMark x1="69828" y1="39572" x2="69828" y2="39572"/>
                        <a14:foregroundMark x1="69828" y1="39572" x2="69828" y2="39572"/>
                        <a14:foregroundMark x1="68103" y1="39572" x2="68103" y2="39572"/>
                        <a14:foregroundMark x1="66379" y1="39572" x2="66379" y2="39572"/>
                        <a14:foregroundMark x1="58621" y1="40642" x2="58621" y2="40642"/>
                        <a14:foregroundMark x1="56034" y1="40642" x2="56034" y2="40642"/>
                        <a14:foregroundMark x1="52586" y1="41176" x2="45690" y2="45455"/>
                        <a14:foregroundMark x1="43966" y1="45455" x2="39655" y2="49198"/>
                        <a14:foregroundMark x1="37931" y1="49198" x2="37931" y2="49198"/>
                        <a14:foregroundMark x1="42241" y1="46524" x2="42241" y2="46524"/>
                        <a14:foregroundMark x1="42241" y1="44920" x2="42241" y2="40642"/>
                        <a14:foregroundMark x1="42241" y1="40642" x2="42241" y2="40642"/>
                        <a14:foregroundMark x1="42241" y1="40642" x2="42241" y2="40642"/>
                        <a14:foregroundMark x1="41379" y1="39572" x2="41379" y2="39572"/>
                        <a14:foregroundMark x1="42241" y1="37968" x2="42241" y2="37968"/>
                        <a14:foregroundMark x1="51724" y1="35294" x2="56034" y2="36898"/>
                        <a14:foregroundMark x1="60345" y1="36898" x2="60345" y2="36898"/>
                        <a14:foregroundMark x1="69828" y1="36898" x2="74138" y2="36898"/>
                        <a14:foregroundMark x1="76724" y1="36898" x2="80172" y2="40642"/>
                        <a14:foregroundMark x1="80172" y1="40642" x2="80172" y2="40642"/>
                        <a14:foregroundMark x1="80172" y1="41176" x2="80172" y2="44920"/>
                        <a14:foregroundMark x1="80172" y1="44920" x2="66379" y2="50802"/>
                        <a14:foregroundMark x1="57759" y1="51872" x2="57759" y2="51872"/>
                        <a14:foregroundMark x1="56034" y1="50802" x2="51724" y2="51872"/>
                        <a14:foregroundMark x1="51724" y1="51872" x2="58621" y2="55080"/>
                        <a14:foregroundMark x1="69828" y1="52406" x2="69828" y2="52406"/>
                        <a14:foregroundMark x1="69828" y1="52406" x2="62069" y2="54545"/>
                        <a14:foregroundMark x1="62069" y1="54545" x2="56034" y2="56150"/>
                        <a14:foregroundMark x1="51724" y1="55080" x2="51724" y2="55080"/>
                        <a14:foregroundMark x1="37931" y1="50802" x2="37931" y2="50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764" y="1257613"/>
            <a:ext cx="667068" cy="1137596"/>
          </a:xfrm>
          <a:prstGeom prst="rect">
            <a:avLst/>
          </a:prstGeom>
          <a:solidFill>
            <a:srgbClr val="002060"/>
          </a:solidFill>
          <a:ln>
            <a:noFill/>
          </a:ln>
        </p:spPr>
      </p:pic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2214836" y="1692504"/>
            <a:ext cx="970928" cy="1339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76227" y="310638"/>
            <a:ext cx="8634094" cy="685228"/>
          </a:xfrm>
          <a:prstGeom prst="rect">
            <a:avLst/>
          </a:prstGeom>
          <a:solidFill>
            <a:srgbClr val="FC7B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Arial"/>
                <a:cs typeface="Arial"/>
              </a:rPr>
              <a:t>Trial project proposal – Littlemore</a:t>
            </a:r>
            <a:endParaRPr lang="en-GB" sz="28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6226" y="310637"/>
            <a:ext cx="8634094" cy="6297499"/>
          </a:xfrm>
          <a:prstGeom prst="rect">
            <a:avLst/>
          </a:prstGeom>
          <a:noFill/>
          <a:ln w="28575" cmpd="sng">
            <a:solidFill>
              <a:srgbClr val="FC7B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00" y="2020891"/>
            <a:ext cx="3944620" cy="28769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094766" y="1303191"/>
            <a:ext cx="1729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Littlemore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293" y="2134497"/>
            <a:ext cx="46674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The proposal:</a:t>
            </a:r>
          </a:p>
          <a:p>
            <a:endParaRPr lang="en-GB" b="1" u="sng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Reducing the size of green bins from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Partnership work with all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Larger bins will be available for larger households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Offering recycling bins and food waste bins free of 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</a:t>
            </a:r>
            <a:r>
              <a:rPr lang="en-GB" dirty="0" smtClean="0">
                <a:solidFill>
                  <a:schemeClr val="bg1"/>
                </a:solidFill>
              </a:rPr>
              <a:t>argeted communications campaign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Proven success found through extensive </a:t>
            </a:r>
            <a:r>
              <a:rPr lang="en-GB" dirty="0">
                <a:solidFill>
                  <a:schemeClr val="bg1"/>
                </a:solidFill>
              </a:rPr>
              <a:t>benchmarking- 20 other local authorities. </a:t>
            </a: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Findings will inform whether it is a suitable city-wide initiative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65700" y="4906260"/>
            <a:ext cx="390228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What we expect: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Up to 12% increase in recycling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Up to 10% decrease in residual waste 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household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Up to 20% increase in food recycling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Participation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kyline.pdf"/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7" y="5152029"/>
            <a:ext cx="8634094" cy="14561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6226" y="310637"/>
            <a:ext cx="8634094" cy="6297499"/>
          </a:xfrm>
          <a:prstGeom prst="rect">
            <a:avLst/>
          </a:prstGeom>
          <a:noFill/>
          <a:ln w="28575" cmpd="sng">
            <a:solidFill>
              <a:srgbClr val="FC7B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Welcome to Oxford Direct Services Presentation Document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51798" y="1479019"/>
            <a:ext cx="80829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dirty="0" smtClean="0">
              <a:solidFill>
                <a:srgbClr val="1732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rgbClr val="1732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/>
              <a:t> </a:t>
            </a:r>
          </a:p>
          <a:p>
            <a:endParaRPr lang="en-GB" sz="1600" dirty="0">
              <a:solidFill>
                <a:srgbClr val="1732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2490" y="241626"/>
            <a:ext cx="8634094" cy="685228"/>
          </a:xfrm>
          <a:prstGeom prst="rect">
            <a:avLst/>
          </a:prstGeom>
          <a:solidFill>
            <a:srgbClr val="FC7B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Any Questions?</a:t>
            </a:r>
            <a:endParaRPr lang="en-GB" sz="28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387" y="1351456"/>
            <a:ext cx="3670300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27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Where are we?</a:t>
            </a:r>
          </a:p>
          <a:p>
            <a:r>
              <a:rPr lang="en-GB" dirty="0" smtClean="0"/>
              <a:t>How do we compare?</a:t>
            </a:r>
          </a:p>
          <a:p>
            <a:r>
              <a:rPr lang="en-GB" dirty="0" smtClean="0"/>
              <a:t>Projects- what have we been doing?</a:t>
            </a:r>
          </a:p>
          <a:p>
            <a:r>
              <a:rPr lang="en-GB" dirty="0" smtClean="0"/>
              <a:t>Future plans- where are we going?</a:t>
            </a:r>
          </a:p>
          <a:p>
            <a:r>
              <a:rPr lang="en-GB" dirty="0" smtClean="0"/>
              <a:t>Questions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7" y="274638"/>
            <a:ext cx="1679574" cy="10310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852920" cy="1143000"/>
          </a:xfrm>
          <a:prstGeom prst="rect">
            <a:avLst/>
          </a:prstGeom>
          <a:solidFill>
            <a:srgbClr val="FC7B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Arial"/>
                <a:cs typeface="Arial"/>
              </a:rPr>
              <a:t>Recycling and </a:t>
            </a:r>
            <a:r>
              <a:rPr lang="en-GB" sz="2400" b="1" dirty="0">
                <a:latin typeface="Arial"/>
                <a:cs typeface="Arial"/>
              </a:rPr>
              <a:t>W</a:t>
            </a:r>
            <a:r>
              <a:rPr lang="en-GB" sz="2400" b="1" dirty="0" smtClean="0">
                <a:latin typeface="Arial"/>
                <a:cs typeface="Arial"/>
              </a:rPr>
              <a:t>aste </a:t>
            </a:r>
            <a:endParaRPr lang="en-GB" sz="2400" b="1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6226" y="1390649"/>
            <a:ext cx="8634094" cy="5217487"/>
          </a:xfrm>
          <a:prstGeom prst="rect">
            <a:avLst/>
          </a:prstGeom>
          <a:noFill/>
          <a:ln w="28575" cmpd="sng">
            <a:solidFill>
              <a:srgbClr val="FC7B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29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         51.6% </a:t>
            </a:r>
            <a:r>
              <a:rPr lang="en-GB" dirty="0" smtClean="0"/>
              <a:t>current </a:t>
            </a:r>
            <a:r>
              <a:rPr lang="en-GB" smtClean="0"/>
              <a:t>recycling rate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  4% Increase in food recycling currently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  3% increase in recycling collected in blue bins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  19% general waste collected in green bins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7" y="274638"/>
            <a:ext cx="1679574" cy="10310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852920" cy="1031058"/>
          </a:xfrm>
          <a:prstGeom prst="rect">
            <a:avLst/>
          </a:prstGeom>
          <a:solidFill>
            <a:srgbClr val="FC7B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Arial"/>
                <a:cs typeface="Arial"/>
              </a:rPr>
              <a:t>Where we are – compared to last year </a:t>
            </a:r>
            <a:endParaRPr lang="en-GB" sz="2400" b="1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6226" y="1390649"/>
            <a:ext cx="8634094" cy="5217487"/>
          </a:xfrm>
          <a:prstGeom prst="rect">
            <a:avLst/>
          </a:prstGeom>
          <a:noFill/>
          <a:ln w="28575" cmpd="sng">
            <a:solidFill>
              <a:srgbClr val="FC7B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5" name="Picture 1" descr="C:\Users\Mwarner\AppData\Local\Microsoft\Windows\Temporary Internet Files\Content.IE5\8KY2XFEF\download-1292814_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7" y="5118100"/>
            <a:ext cx="663574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C:\Users\Mwarner\AppData\Local\Microsoft\Windows\Temporary Internet Files\Content.IE5\8KY2XFEF\download-1292814_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4640" y="3688242"/>
            <a:ext cx="663574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C:\Users\Mwarner\AppData\Local\Microsoft\Windows\Temporary Internet Files\Content.IE5\8KY2XFEF\download-1292814_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5754" y="2538892"/>
            <a:ext cx="663574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7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Mwarner\AppData\Local\Microsoft\Windows\Temporary Internet Files\Content.Outlook\R2ZII8B8\Heatmap 2017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741"/>
            <a:ext cx="9144000" cy="647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71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Mwarner\AppData\Local\Microsoft\Windows\Temporary Internet Files\Content.Outlook\R2ZII8B8\Heatmap 2018-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741"/>
            <a:ext cx="9144000" cy="647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6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Mwarner\AppData\Local\Microsoft\Windows\Temporary Internet Files\Content.Outlook\R2ZII8B8\Food Only Collection 2017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1600"/>
            <a:ext cx="9004300" cy="67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55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X_DIRECT_LOGO_ON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3" y="160751"/>
            <a:ext cx="1155969" cy="1171950"/>
          </a:xfrm>
          <a:prstGeom prst="rect">
            <a:avLst/>
          </a:prstGeom>
        </p:spPr>
      </p:pic>
      <p:pic>
        <p:nvPicPr>
          <p:cNvPr id="6" name="Picture 5" descr="skyline.pdf"/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7" y="5152029"/>
            <a:ext cx="8634094" cy="14561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28750" y="228372"/>
            <a:ext cx="7481570" cy="1031058"/>
          </a:xfrm>
          <a:prstGeom prst="rect">
            <a:avLst/>
          </a:prstGeom>
          <a:solidFill>
            <a:srgbClr val="1732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Arial"/>
                <a:cs typeface="Arial"/>
              </a:rPr>
              <a:t>How we compare - Waste Data Flow</a:t>
            </a:r>
            <a:endParaRPr lang="en-GB" sz="32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226" y="1390649"/>
            <a:ext cx="8634094" cy="5217487"/>
          </a:xfrm>
          <a:prstGeom prst="rect">
            <a:avLst/>
          </a:prstGeom>
          <a:noFill/>
          <a:ln w="28575" cmpd="sng">
            <a:solidFill>
              <a:srgbClr val="FC7B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Welcome to Oxford Direct Services Presentation Document</a:t>
            </a:r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683567"/>
              </p:ext>
            </p:extLst>
          </p:nvPr>
        </p:nvGraphicFramePr>
        <p:xfrm>
          <a:off x="276226" y="1390648"/>
          <a:ext cx="8634094" cy="521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139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X_DIRECT_LOGO_ON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3" y="160751"/>
            <a:ext cx="1155969" cy="1171950"/>
          </a:xfrm>
          <a:prstGeom prst="rect">
            <a:avLst/>
          </a:prstGeom>
        </p:spPr>
      </p:pic>
      <p:pic>
        <p:nvPicPr>
          <p:cNvPr id="6" name="Picture 5" descr="skyline.pdf"/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7" y="5152029"/>
            <a:ext cx="8634094" cy="14561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28750" y="228372"/>
            <a:ext cx="7481570" cy="1031058"/>
          </a:xfrm>
          <a:prstGeom prst="rect">
            <a:avLst/>
          </a:prstGeom>
          <a:solidFill>
            <a:srgbClr val="1732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Arial"/>
                <a:cs typeface="Arial"/>
              </a:rPr>
              <a:t>How we compare - Waste Data Flow</a:t>
            </a:r>
            <a:endParaRPr lang="en-GB" sz="32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226" y="1390649"/>
            <a:ext cx="8634094" cy="5217487"/>
          </a:xfrm>
          <a:prstGeom prst="rect">
            <a:avLst/>
          </a:prstGeom>
          <a:noFill/>
          <a:ln w="28575" cmpd="sng">
            <a:solidFill>
              <a:srgbClr val="FC7B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Welcome to Oxford Direct Services Presentation Document</a:t>
            </a:r>
            <a:endParaRPr lang="en-GB" dirty="0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481095"/>
              </p:ext>
            </p:extLst>
          </p:nvPr>
        </p:nvGraphicFramePr>
        <p:xfrm>
          <a:off x="276226" y="1390649"/>
          <a:ext cx="8634094" cy="521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248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X_DIRECT_LOGO_ON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3" y="160751"/>
            <a:ext cx="1155969" cy="1171950"/>
          </a:xfrm>
          <a:prstGeom prst="rect">
            <a:avLst/>
          </a:prstGeom>
        </p:spPr>
      </p:pic>
      <p:pic>
        <p:nvPicPr>
          <p:cNvPr id="6" name="Picture 5" descr="skyline.pdf"/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7" y="5152029"/>
            <a:ext cx="8634094" cy="14561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28750" y="228372"/>
            <a:ext cx="7481570" cy="1031058"/>
          </a:xfrm>
          <a:prstGeom prst="rect">
            <a:avLst/>
          </a:prstGeom>
          <a:solidFill>
            <a:srgbClr val="1732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Arial"/>
                <a:cs typeface="Arial"/>
              </a:rPr>
              <a:t>How we compare - Waste Data Flow</a:t>
            </a:r>
            <a:endParaRPr lang="en-GB" sz="32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226" y="1390649"/>
            <a:ext cx="8634094" cy="5217487"/>
          </a:xfrm>
          <a:prstGeom prst="rect">
            <a:avLst/>
          </a:prstGeom>
          <a:noFill/>
          <a:ln w="28575" cmpd="sng">
            <a:solidFill>
              <a:srgbClr val="FC7B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Welcome to Oxford Direct Services Presentation Document</a:t>
            </a:r>
            <a:endParaRPr lang="en-GB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175472"/>
              </p:ext>
            </p:extLst>
          </p:nvPr>
        </p:nvGraphicFramePr>
        <p:xfrm>
          <a:off x="276229" y="1390650"/>
          <a:ext cx="8634092" cy="5217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334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7938</TotalTime>
  <Words>832</Words>
  <Application>Microsoft Office PowerPoint</Application>
  <PresentationFormat>On-screen Show (4:3)</PresentationFormat>
  <Paragraphs>164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Recycling and Waste </vt:lpstr>
      <vt:lpstr>Where we are – compared to last year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plans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Allen</dc:creator>
  <cp:lastModifiedBy>JMitchell</cp:lastModifiedBy>
  <cp:revision>235</cp:revision>
  <dcterms:created xsi:type="dcterms:W3CDTF">2017-12-28T18:32:51Z</dcterms:created>
  <dcterms:modified xsi:type="dcterms:W3CDTF">2019-03-07T12:15:42Z</dcterms:modified>
</cp:coreProperties>
</file>